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80" r:id="rId2"/>
    <p:sldId id="382" r:id="rId3"/>
    <p:sldId id="383" r:id="rId4"/>
    <p:sldId id="384" r:id="rId5"/>
    <p:sldId id="385" r:id="rId6"/>
    <p:sldId id="387" r:id="rId7"/>
    <p:sldId id="390" r:id="rId8"/>
    <p:sldId id="389" r:id="rId9"/>
    <p:sldId id="353" r:id="rId10"/>
    <p:sldId id="355" r:id="rId11"/>
    <p:sldId id="354" r:id="rId12"/>
    <p:sldId id="356" r:id="rId13"/>
    <p:sldId id="357" r:id="rId14"/>
    <p:sldId id="358" r:id="rId15"/>
    <p:sldId id="359" r:id="rId16"/>
    <p:sldId id="361" r:id="rId17"/>
    <p:sldId id="362" r:id="rId18"/>
    <p:sldId id="364" r:id="rId19"/>
    <p:sldId id="363" r:id="rId20"/>
    <p:sldId id="349" r:id="rId21"/>
    <p:sldId id="348" r:id="rId22"/>
    <p:sldId id="346" r:id="rId23"/>
    <p:sldId id="365" r:id="rId24"/>
    <p:sldId id="377" r:id="rId25"/>
    <p:sldId id="369" r:id="rId26"/>
    <p:sldId id="378" r:id="rId27"/>
    <p:sldId id="374" r:id="rId28"/>
    <p:sldId id="375" r:id="rId29"/>
    <p:sldId id="371" r:id="rId30"/>
    <p:sldId id="372" r:id="rId31"/>
    <p:sldId id="379" r:id="rId32"/>
    <p:sldId id="376" r:id="rId33"/>
    <p:sldId id="373" r:id="rId34"/>
    <p:sldId id="367" r:id="rId35"/>
    <p:sldId id="368" r:id="rId36"/>
    <p:sldId id="347" r:id="rId37"/>
    <p:sldId id="344" r:id="rId38"/>
    <p:sldId id="340" r:id="rId39"/>
    <p:sldId id="345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FF"/>
    <a:srgbClr val="789A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0" autoAdjust="0"/>
    <p:restoredTop sz="77034" autoAdjust="0"/>
  </p:normalViewPr>
  <p:slideViewPr>
    <p:cSldViewPr snapToGrid="0">
      <p:cViewPr varScale="1">
        <p:scale>
          <a:sx n="176" d="100"/>
          <a:sy n="176" d="100"/>
        </p:scale>
        <p:origin x="216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4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2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21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574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801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592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赤は性の領域、緑は負の領域を示す</a:t>
            </a:r>
            <a:endParaRPr kumimoji="1" lang="en-US" altLang="ja-JP" dirty="0"/>
          </a:p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986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30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868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32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24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0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6938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68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36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101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165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96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696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71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62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1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697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151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54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311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402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520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307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965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75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3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66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4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79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98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2020/2/5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2020/2/5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.wikipedia.org/wiki/%E7%90%83%E9%9D%A2%E8%AA%BF%E5%92%8C%E9%96%A2%E6%95%B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PowerPoint__________.ppt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0EB4D-9787-864B-B928-07D65277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Fortran </a:t>
            </a:r>
            <a:r>
              <a:rPr kumimoji="1" lang="ja-JP" altLang="en-US"/>
              <a:t>プリプロセッサの開発と</a:t>
            </a:r>
            <a:br>
              <a:rPr kumimoji="1" lang="en-US" altLang="ja-JP" dirty="0"/>
            </a:br>
            <a:r>
              <a:rPr kumimoji="1" lang="ja-JP" altLang="en-US"/>
              <a:t>球</a:t>
            </a:r>
            <a:r>
              <a:rPr kumimoji="1" lang="en-US" altLang="ja-JP" dirty="0"/>
              <a:t>MHD</a:t>
            </a:r>
            <a:r>
              <a:rPr kumimoji="1" lang="ja-JP" altLang="en-US"/>
              <a:t>シミュレーション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52DE9C-5CA8-F34A-8F26-054A127F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en-US" altLang="ja-JP" dirty="0"/>
              <a:t>CS52</a:t>
            </a:r>
            <a:r>
              <a:rPr lang="ja-JP" altLang="en-US"/>
              <a:t> シミュレーション技法研究室</a:t>
            </a:r>
            <a:endParaRPr lang="en-US" altLang="ja-JP" dirty="0"/>
          </a:p>
          <a:p>
            <a:r>
              <a:rPr kumimoji="1" lang="en-US" altLang="ja-JP" dirty="0"/>
              <a:t>188x218x </a:t>
            </a:r>
            <a:r>
              <a:rPr kumimoji="1" lang="ja-JP" altLang="en-US"/>
              <a:t>細山田真也</a:t>
            </a:r>
            <a:endParaRPr kumimoji="1" lang="en-US" altLang="ja-JP" dirty="0"/>
          </a:p>
          <a:p>
            <a:r>
              <a:rPr lang="ja-JP" altLang="en-US"/>
              <a:t>指導教員　陰山　聡教授</a:t>
            </a:r>
            <a:endParaRPr lang="en-US" altLang="ja-JP" dirty="0"/>
          </a:p>
          <a:p>
            <a:r>
              <a:rPr lang="ja-JP" altLang="en-US"/>
              <a:t>修論公聴会　</a:t>
            </a: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2</a:t>
            </a:r>
            <a:r>
              <a:rPr lang="ja-JP" altLang="en-US"/>
              <a:t>月１３日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148E2-4D37-A94F-8FC2-66D1606C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6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CA090A-4BB2-334D-8646-68F43512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1" y="1540823"/>
            <a:ext cx="4572000" cy="457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CD032D-C9D5-4C4C-B765-4F7A5A795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31" y="1540823"/>
            <a:ext cx="6421194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208B23-D4FC-4E48-A00C-2FD2DB88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6" y="1654550"/>
            <a:ext cx="4522123" cy="45221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3CD9D39-B4A2-6346-892C-B5D06826C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99" y="1654550"/>
            <a:ext cx="6229002" cy="46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814946" y="3262745"/>
            <a:ext cx="3373582" cy="1035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リング磁場</a:t>
            </a:r>
            <a:endParaRPr lang="en-US" altLang="ja-JP" dirty="0"/>
          </a:p>
        </p:txBody>
      </p:sp>
      <p:sp>
        <p:nvSpPr>
          <p:cNvPr id="10" name="下矢印 9"/>
          <p:cNvSpPr/>
          <p:nvPr/>
        </p:nvSpPr>
        <p:spPr>
          <a:xfrm>
            <a:off x="8013120" y="3961964"/>
            <a:ext cx="1700647" cy="143069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834744" y="3415145"/>
            <a:ext cx="2057401" cy="730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下矢印 10"/>
          <p:cNvSpPr/>
          <p:nvPr/>
        </p:nvSpPr>
        <p:spPr>
          <a:xfrm rot="10800000">
            <a:off x="8013120" y="2168235"/>
            <a:ext cx="1697184" cy="161221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6010717" y="2954104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6216" y="5100452"/>
            <a:ext cx="7837402" cy="132343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非常に強い流れが起きる</a:t>
            </a:r>
            <a:endParaRPr lang="en-US" altLang="ja-JP" sz="4000" dirty="0"/>
          </a:p>
          <a:p>
            <a:r>
              <a:rPr kumimoji="1" lang="ja-JP" altLang="en-US" sz="4000" dirty="0"/>
              <a:t>　⇒　シミュレーションの発散の原因</a:t>
            </a:r>
          </a:p>
        </p:txBody>
      </p:sp>
      <p:cxnSp>
        <p:nvCxnSpPr>
          <p:cNvPr id="15" name="直線コネクタ 14"/>
          <p:cNvCxnSpPr/>
          <p:nvPr/>
        </p:nvCxnSpPr>
        <p:spPr>
          <a:xfrm flipV="1">
            <a:off x="7072745" y="4499640"/>
            <a:ext cx="940375" cy="6008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解決策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/>
              <a:t>リングの力を弱める</a:t>
            </a:r>
            <a:br>
              <a:rPr lang="en-US" altLang="ja-JP" dirty="0"/>
            </a:br>
            <a:r>
              <a:rPr lang="ja-JP" altLang="en-US" dirty="0"/>
              <a:t>⇒弱めすぎると構造に変化が見られない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FF0000"/>
                </a:solidFill>
              </a:rPr>
              <a:t>リングの数を増やす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⇒球面調和関数の導入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2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1001154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球面調和関数とは？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ja-JP" altLang="en-US" dirty="0"/>
              <a:t>球面上の関数 </a:t>
            </a:r>
            <a:r>
              <a:rPr lang="en-US" altLang="ja-JP" dirty="0"/>
              <a:t>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を展開するのに用いられる関数群のこと。</a:t>
            </a:r>
            <a:r>
              <a:rPr lang="en-US" altLang="ja-JP" dirty="0"/>
              <a:t> 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は球面調和関数の線形和で表される。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4413711"/>
            <a:ext cx="6067425" cy="189547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7118498" y="5635255"/>
            <a:ext cx="1492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8114049" y="5802260"/>
            <a:ext cx="20313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球面調和関数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01175" y="4248483"/>
            <a:ext cx="8002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定数</a:t>
            </a:r>
          </a:p>
        </p:txBody>
      </p:sp>
      <p:cxnSp>
        <p:nvCxnSpPr>
          <p:cNvPr id="13" name="直線矢印コネクタ 12"/>
          <p:cNvCxnSpPr>
            <a:stCxn id="11" idx="2"/>
          </p:cNvCxnSpPr>
          <p:nvPr/>
        </p:nvCxnSpPr>
        <p:spPr>
          <a:xfrm flipH="1">
            <a:off x="6937744" y="4710148"/>
            <a:ext cx="463541" cy="38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00" y="4136978"/>
            <a:ext cx="4742233" cy="4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5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球面調和関数の式</a:t>
            </a:r>
            <a:endParaRPr lang="en-US" altLang="ja-JP" dirty="0"/>
          </a:p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　　　</a:t>
            </a:r>
            <a:endParaRPr lang="en-US" altLang="ja-JP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r>
              <a:rPr lang="ja-JP" altLang="en-US" dirty="0"/>
              <a:t>ルジャンドル陪関数　　　　　　：</a:t>
            </a:r>
            <a:r>
              <a:rPr lang="en-US" altLang="ja-JP" dirty="0"/>
              <a:t>θ</a:t>
            </a:r>
            <a:r>
              <a:rPr lang="ja-JP" altLang="en-US" dirty="0"/>
              <a:t>方向の展開を表す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はそれぞれ緯度方向と経度方向の</a:t>
            </a:r>
            <a:r>
              <a:rPr lang="ja-JP" altLang="en-US" dirty="0">
                <a:solidFill>
                  <a:srgbClr val="FF0000"/>
                </a:solidFill>
              </a:rPr>
              <a:t>モード</a:t>
            </a:r>
            <a:r>
              <a:rPr lang="ja-JP" altLang="en-US" dirty="0"/>
              <a:t>を表している　⇒　磁気リングの数を調節できる</a:t>
            </a:r>
            <a:endParaRPr lang="en-US" altLang="ja-JP" dirty="0"/>
          </a:p>
          <a:p>
            <a:pPr>
              <a:lnSpc>
                <a:spcPct val="140000"/>
              </a:lnSpc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87" y="2474616"/>
            <a:ext cx="5010150" cy="8667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084" b="1299"/>
          <a:stretch/>
        </p:blipFill>
        <p:spPr>
          <a:xfrm>
            <a:off x="5119021" y="3428638"/>
            <a:ext cx="1473164" cy="9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モード：負の領域と正の領域のペアの数</a:t>
            </a:r>
            <a:endParaRPr lang="en-US" altLang="ja-JP" dirty="0"/>
          </a:p>
          <a:p>
            <a:pPr marL="914400" lvl="2" indent="0">
              <a:lnSpc>
                <a:spcPct val="140000"/>
              </a:lnSpc>
              <a:buNone/>
            </a:pPr>
            <a:r>
              <a:rPr lang="ja-JP" altLang="en-US" dirty="0"/>
              <a:t>例：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</a:t>
            </a:r>
            <a:r>
              <a:rPr lang="ja-JP" altLang="en-US" dirty="0"/>
              <a:t>のとき、</a:t>
            </a:r>
            <a:r>
              <a:rPr lang="en-US" altLang="ja-JP" dirty="0"/>
              <a:t>Y(3,1)~=A*cos(3θ)*cos(φ)</a:t>
            </a:r>
          </a:p>
        </p:txBody>
      </p:sp>
      <p:sp>
        <p:nvSpPr>
          <p:cNvPr id="7" name="円/楕円 6"/>
          <p:cNvSpPr/>
          <p:nvPr/>
        </p:nvSpPr>
        <p:spPr>
          <a:xfrm>
            <a:off x="4003964" y="407595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8199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緯度方向</a:t>
            </a:r>
            <a:endParaRPr lang="en-US" altLang="ja-JP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24946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経度方向</a:t>
            </a:r>
            <a:endParaRPr lang="en-US" altLang="ja-JP" sz="3200" dirty="0"/>
          </a:p>
        </p:txBody>
      </p:sp>
      <p:cxnSp>
        <p:nvCxnSpPr>
          <p:cNvPr id="27" name="直線コネクタ 26"/>
          <p:cNvCxnSpPr>
            <a:stCxn id="7" idx="2"/>
            <a:endCxn id="7" idx="6"/>
          </p:cNvCxnSpPr>
          <p:nvPr/>
        </p:nvCxnSpPr>
        <p:spPr>
          <a:xfrm>
            <a:off x="4003964" y="5310008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69963" y="55279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85993" y="461649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40498" y="450663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956528" y="559262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433207" y="406930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/>
          <p:nvPr/>
        </p:nvCxnSpPr>
        <p:spPr>
          <a:xfrm>
            <a:off x="433207" y="5303357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996062" y="4224383"/>
            <a:ext cx="1324574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flipH="1">
            <a:off x="1044832" y="4224383"/>
            <a:ext cx="1235108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2085324" y="55129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2098712" y="462250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113654" y="503174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＋</a:t>
            </a:r>
            <a:endParaRPr lang="en-US" altLang="ja-JP" sz="32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979686" y="499797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＝</a:t>
            </a:r>
            <a:endParaRPr lang="en-US" altLang="ja-JP" sz="3200" dirty="0"/>
          </a:p>
        </p:txBody>
      </p: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8" t="70610" r="28586" b="-322"/>
          <a:stretch/>
        </p:blipFill>
        <p:spPr>
          <a:xfrm>
            <a:off x="8052459" y="3759028"/>
            <a:ext cx="2551471" cy="2962447"/>
          </a:xfrm>
          <a:prstGeom prst="rect">
            <a:avLst/>
          </a:prstGeom>
        </p:spPr>
      </p:pic>
      <p:sp>
        <p:nvSpPr>
          <p:cNvPr id="71" name="テキスト ボックス 70"/>
          <p:cNvSpPr txBox="1"/>
          <p:nvPr/>
        </p:nvSpPr>
        <p:spPr>
          <a:xfrm>
            <a:off x="4270470" y="6572864"/>
            <a:ext cx="801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hlinkClick r:id="rId4"/>
              </a:rPr>
              <a:t>https://ja.wikipedia.org/wiki/%E7%90%83%E9%9D%A2%E8%AA%BF%E5%92%8C%E9%96%A2%E6%95%B0</a:t>
            </a:r>
            <a:endParaRPr lang="en-US" altLang="ja-JP" sz="1400" dirty="0"/>
          </a:p>
        </p:txBody>
      </p:sp>
      <p:cxnSp>
        <p:nvCxnSpPr>
          <p:cNvPr id="72" name="直線コネクタ 71"/>
          <p:cNvCxnSpPr>
            <a:stCxn id="50" idx="4"/>
          </p:cNvCxnSpPr>
          <p:nvPr/>
        </p:nvCxnSpPr>
        <p:spPr>
          <a:xfrm flipH="1" flipV="1">
            <a:off x="1667260" y="4069305"/>
            <a:ext cx="1" cy="2468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1372472" y="4179095"/>
            <a:ext cx="5950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393558" y="5842844"/>
            <a:ext cx="5790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7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初期磁気ポテンシャル　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ja-JP" dirty="0" err="1"/>
              <a:t>Ar</a:t>
            </a:r>
            <a:r>
              <a:rPr lang="en-US" altLang="ja-JP" dirty="0"/>
              <a:t> = AMP * r * (sin(πr)) * </a:t>
            </a:r>
            <a:r>
              <a:rPr lang="en-US" altLang="ja-JP" dirty="0" err="1"/>
              <a:t>Plm</a:t>
            </a:r>
            <a:r>
              <a:rPr lang="en-US" altLang="ja-JP" dirty="0"/>
              <a:t>(</a:t>
            </a:r>
            <a:r>
              <a:rPr lang="en-US" altLang="ja-JP" dirty="0" err="1"/>
              <a:t>cosθ</a:t>
            </a:r>
            <a:r>
              <a:rPr lang="en-US" altLang="ja-JP" dirty="0"/>
              <a:t>) * cos(</a:t>
            </a:r>
            <a:r>
              <a:rPr lang="en-US" altLang="ja-JP" dirty="0" err="1"/>
              <a:t>mφ</a:t>
            </a:r>
            <a:r>
              <a:rPr lang="en-US" altLang="ja-JP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)=(3,1),(3,2),(3,3)</a:t>
            </a:r>
            <a:r>
              <a:rPr lang="ja-JP" altLang="en-US" dirty="0"/>
              <a:t>　の３パターンでシミュレーション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20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99" y="1003959"/>
            <a:ext cx="8082326" cy="60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5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(t=144)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(t=144)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B4B48A-420D-E04B-9133-18887715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17" y="2284843"/>
            <a:ext cx="7661289" cy="44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研究背景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u="sng" dirty="0">
                <a:solidFill>
                  <a:srgbClr val="FF0000"/>
                </a:solidFill>
              </a:rPr>
              <a:t>MHD</a:t>
            </a:r>
            <a:r>
              <a:rPr lang="ja-JP" altLang="en-US" u="sng">
                <a:solidFill>
                  <a:srgbClr val="FF0000"/>
                </a:solidFill>
              </a:rPr>
              <a:t>流体</a:t>
            </a:r>
            <a:r>
              <a:rPr lang="ja-JP" altLang="en-US"/>
              <a:t>の性質とは何か？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緩和現象</a:t>
            </a:r>
            <a:endParaRPr lang="en-US" altLang="ja-JP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C9BD797-BD8F-E94B-99CE-2EACC6F65113}"/>
              </a:ext>
            </a:extLst>
          </p:cNvPr>
          <p:cNvGrpSpPr/>
          <p:nvPr/>
        </p:nvGrpSpPr>
        <p:grpSpPr>
          <a:xfrm>
            <a:off x="7159706" y="1646238"/>
            <a:ext cx="4794755" cy="2411669"/>
            <a:chOff x="6931105" y="929466"/>
            <a:chExt cx="4794755" cy="2411669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0E016D-E34B-EE40-87D4-9C7CE70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597" y="1725024"/>
              <a:ext cx="0" cy="1401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AEF8EFE-6005-0847-BF87-97C97B3C9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582" y="3126706"/>
              <a:ext cx="275403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5186B7-599F-C14B-80AC-613517BFB1F9}"/>
                </a:ext>
              </a:extLst>
            </p:cNvPr>
            <p:cNvSpPr txBox="1"/>
            <p:nvPr/>
          </p:nvSpPr>
          <p:spPr>
            <a:xfrm>
              <a:off x="10994882" y="2971803"/>
              <a:ext cx="73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128E3D3-7901-0F40-B17E-86E01168C630}"/>
                </a:ext>
              </a:extLst>
            </p:cNvPr>
            <p:cNvSpPr txBox="1"/>
            <p:nvPr/>
          </p:nvSpPr>
          <p:spPr>
            <a:xfrm>
              <a:off x="6931105" y="2206093"/>
              <a:ext cx="134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エネルギー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0D83AA9-8FAB-0A41-9514-C2456B43A8F8}"/>
                </a:ext>
              </a:extLst>
            </p:cNvPr>
            <p:cNvSpPr/>
            <p:nvPr/>
          </p:nvSpPr>
          <p:spPr>
            <a:xfrm>
              <a:off x="8932579" y="1907082"/>
              <a:ext cx="257158" cy="1219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227DCB5-C824-DD45-91F7-0FE2FF8CFBB0}"/>
                </a:ext>
              </a:extLst>
            </p:cNvPr>
            <p:cNvSpPr/>
            <p:nvPr/>
          </p:nvSpPr>
          <p:spPr>
            <a:xfrm>
              <a:off x="10088617" y="2567734"/>
              <a:ext cx="257158" cy="5589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CAA02EA-A23F-0A47-9488-BBB620F82F63}"/>
                </a:ext>
              </a:extLst>
            </p:cNvPr>
            <p:cNvSpPr txBox="1"/>
            <p:nvPr/>
          </p:nvSpPr>
          <p:spPr>
            <a:xfrm>
              <a:off x="8342829" y="1464441"/>
              <a:ext cx="162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高</a:t>
              </a:r>
              <a:r>
                <a:rPr kumimoji="1" lang="ja-JP" altLang="en-US" dirty="0"/>
                <a:t>エネルギー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5216C97-8D73-F24E-8628-A7315E33C8EE}"/>
                </a:ext>
              </a:extLst>
            </p:cNvPr>
            <p:cNvSpPr txBox="1"/>
            <p:nvPr/>
          </p:nvSpPr>
          <p:spPr>
            <a:xfrm>
              <a:off x="9972561" y="2128350"/>
              <a:ext cx="170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低エネルギー</a:t>
              </a:r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A188FB45-F440-754D-8FB7-2AF0DCBD8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62" y="1968786"/>
              <a:ext cx="637022" cy="53419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F9DD86D-0B66-F04F-BA7E-5F23F2733CB5}"/>
                </a:ext>
              </a:extLst>
            </p:cNvPr>
            <p:cNvSpPr txBox="1"/>
            <p:nvPr/>
          </p:nvSpPr>
          <p:spPr>
            <a:xfrm>
              <a:off x="9094354" y="929466"/>
              <a:ext cx="1530348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緩和現象</a:t>
              </a: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2DBEF9A-B185-6B43-9806-061000BAE494}"/>
              </a:ext>
            </a:extLst>
          </p:cNvPr>
          <p:cNvSpPr/>
          <p:nvPr/>
        </p:nvSpPr>
        <p:spPr>
          <a:xfrm>
            <a:off x="7723254" y="6492359"/>
            <a:ext cx="36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http://spaceinfo.jaxa.jp/ja/sun.html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3867A42-9972-A74D-8556-922B8F91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17" y="4005092"/>
            <a:ext cx="2478454" cy="24784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F49B150-B9C6-A141-A13B-08A656BAC9D0}"/>
              </a:ext>
            </a:extLst>
          </p:cNvPr>
          <p:cNvSpPr txBox="1"/>
          <p:nvPr/>
        </p:nvSpPr>
        <p:spPr>
          <a:xfrm>
            <a:off x="290707" y="4409710"/>
            <a:ext cx="7317003" cy="1384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MHD</a:t>
            </a:r>
            <a:r>
              <a:rPr kumimoji="1" lang="ja-JP" altLang="en-US" sz="2800"/>
              <a:t>（</a:t>
            </a:r>
            <a:r>
              <a:rPr kumimoji="1" lang="en-US" altLang="ja-JP" sz="2800" dirty="0" err="1"/>
              <a:t>MagnetoHydro</a:t>
            </a:r>
            <a:r>
              <a:rPr kumimoji="1" lang="en-US" altLang="ja-JP" sz="2800" dirty="0"/>
              <a:t> Dynamics</a:t>
            </a:r>
            <a:r>
              <a:rPr kumimoji="1" lang="ja-JP" altLang="en-US" sz="2800"/>
              <a:t>：磁気流体力学）</a:t>
            </a:r>
            <a:endParaRPr kumimoji="1" lang="en-US" altLang="ja-JP" sz="2800" dirty="0"/>
          </a:p>
          <a:p>
            <a:r>
              <a:rPr kumimoji="1" lang="ja-JP" altLang="en-US" sz="2800"/>
              <a:t>に則る流体のこと</a:t>
            </a:r>
            <a:endParaRPr kumimoji="1" lang="en-US" altLang="ja-JP" sz="2800" dirty="0"/>
          </a:p>
          <a:p>
            <a:r>
              <a:rPr kumimoji="1" lang="ja-JP" altLang="en-US" sz="2800"/>
              <a:t>例：太陽プラズマ、液体鉄など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5CE2547-DFA9-9E49-89C9-A8B8FE6D0D93}"/>
              </a:ext>
            </a:extLst>
          </p:cNvPr>
          <p:cNvCxnSpPr>
            <a:cxnSpLocks/>
          </p:cNvCxnSpPr>
          <p:nvPr/>
        </p:nvCxnSpPr>
        <p:spPr>
          <a:xfrm flipH="1">
            <a:off x="808757" y="2952656"/>
            <a:ext cx="334243" cy="145705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5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97848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24705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391674" y="5235204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389720" y="5851118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31869" y="585889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33846" y="4921142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50A978A-2D24-FA4F-B740-E421B7632834}"/>
              </a:ext>
            </a:extLst>
          </p:cNvPr>
          <p:cNvCxnSpPr>
            <a:cxnSpLocks/>
          </p:cNvCxnSpPr>
          <p:nvPr/>
        </p:nvCxnSpPr>
        <p:spPr>
          <a:xfrm flipV="1">
            <a:off x="6989618" y="2909592"/>
            <a:ext cx="1620982" cy="1064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1F29C41-F4EE-4B46-8565-597C37E3DC5B}"/>
              </a:ext>
            </a:extLst>
          </p:cNvPr>
          <p:cNvGrpSpPr/>
          <p:nvPr/>
        </p:nvGrpSpPr>
        <p:grpSpPr>
          <a:xfrm>
            <a:off x="3603501" y="2909592"/>
            <a:ext cx="5007099" cy="3339220"/>
            <a:chOff x="4502661" y="1903615"/>
            <a:chExt cx="5007099" cy="3339220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7382E66E-5FA6-824C-A901-E79D5F17B576}"/>
                </a:ext>
              </a:extLst>
            </p:cNvPr>
            <p:cNvCxnSpPr>
              <a:cxnSpLocks/>
            </p:cNvCxnSpPr>
            <p:nvPr/>
          </p:nvCxnSpPr>
          <p:spPr>
            <a:xfrm>
              <a:off x="9509760" y="1903615"/>
              <a:ext cx="0" cy="2532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1EC68CA-5107-A64E-940A-4C07F1686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8576" y="4247886"/>
              <a:ext cx="3013056" cy="5972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9EFA7C7-5966-C249-9AD5-11C35E3E5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2913" y="2354084"/>
              <a:ext cx="3015866" cy="613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A8D37F15-1C5B-F246-8AB3-26A42205C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2661" y="4247886"/>
              <a:ext cx="1615915" cy="9949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ACEB4F3B-A0FC-084A-B341-316CEBF9690B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1" y="2778264"/>
              <a:ext cx="0" cy="2464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円/楕円 88">
            <a:extLst>
              <a:ext uri="{FF2B5EF4-FFF2-40B4-BE49-F238E27FC236}">
                <a16:creationId xmlns:a16="http://schemas.microsoft.com/office/drawing/2014/main" id="{67D46C82-ECC3-894A-B030-12AE9DEACC90}"/>
              </a:ext>
            </a:extLst>
          </p:cNvPr>
          <p:cNvSpPr/>
          <p:nvPr/>
        </p:nvSpPr>
        <p:spPr>
          <a:xfrm>
            <a:off x="7112808" y="3572838"/>
            <a:ext cx="1380219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EDE69754-C847-2C49-905E-105D0784EA12}"/>
              </a:ext>
            </a:extLst>
          </p:cNvPr>
          <p:cNvSpPr/>
          <p:nvPr/>
        </p:nvSpPr>
        <p:spPr>
          <a:xfrm>
            <a:off x="3661387" y="3517897"/>
            <a:ext cx="1406977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>
            <a:off x="5227092" y="3893115"/>
            <a:ext cx="1729047" cy="14271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三角形 99">
            <a:extLst>
              <a:ext uri="{FF2B5EF4-FFF2-40B4-BE49-F238E27FC236}">
                <a16:creationId xmlns:a16="http://schemas.microsoft.com/office/drawing/2014/main" id="{E42941BA-502A-5846-9E9A-CB3125408818}"/>
              </a:ext>
            </a:extLst>
          </p:cNvPr>
          <p:cNvSpPr/>
          <p:nvPr/>
        </p:nvSpPr>
        <p:spPr>
          <a:xfrm rot="10800000">
            <a:off x="6995235" y="4490149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三角形 100">
            <a:extLst>
              <a:ext uri="{FF2B5EF4-FFF2-40B4-BE49-F238E27FC236}">
                <a16:creationId xmlns:a16="http://schemas.microsoft.com/office/drawing/2014/main" id="{1BCF5279-542A-7045-A145-3C0387AE1473}"/>
              </a:ext>
            </a:extLst>
          </p:cNvPr>
          <p:cNvSpPr/>
          <p:nvPr/>
        </p:nvSpPr>
        <p:spPr>
          <a:xfrm rot="10800000">
            <a:off x="3535885" y="450531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三角形 101">
            <a:extLst>
              <a:ext uri="{FF2B5EF4-FFF2-40B4-BE49-F238E27FC236}">
                <a16:creationId xmlns:a16="http://schemas.microsoft.com/office/drawing/2014/main" id="{E71C58B3-3A83-904B-BF35-480CA8221645}"/>
              </a:ext>
            </a:extLst>
          </p:cNvPr>
          <p:cNvSpPr/>
          <p:nvPr/>
        </p:nvSpPr>
        <p:spPr>
          <a:xfrm>
            <a:off x="4939769" y="444666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三角形 102">
            <a:extLst>
              <a:ext uri="{FF2B5EF4-FFF2-40B4-BE49-F238E27FC236}">
                <a16:creationId xmlns:a16="http://schemas.microsoft.com/office/drawing/2014/main" id="{CB41414E-F707-B744-9B5C-DB463F8FD8C9}"/>
              </a:ext>
            </a:extLst>
          </p:cNvPr>
          <p:cNvSpPr/>
          <p:nvPr/>
        </p:nvSpPr>
        <p:spPr>
          <a:xfrm>
            <a:off x="8359600" y="4483215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5400000">
            <a:off x="6020148" y="3808390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6200000">
            <a:off x="5966115" y="521765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17CD5B0-C2E5-5446-A278-953DADE34229}"/>
              </a:ext>
            </a:extLst>
          </p:cNvPr>
          <p:cNvCxnSpPr>
            <a:cxnSpLocks/>
          </p:cNvCxnSpPr>
          <p:nvPr/>
        </p:nvCxnSpPr>
        <p:spPr>
          <a:xfrm flipH="1">
            <a:off x="3603501" y="3364596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3BC1A514-9ABD-174F-A802-8841876F3B50}"/>
              </a:ext>
            </a:extLst>
          </p:cNvPr>
          <p:cNvCxnSpPr>
            <a:cxnSpLocks/>
          </p:cNvCxnSpPr>
          <p:nvPr/>
        </p:nvCxnSpPr>
        <p:spPr>
          <a:xfrm flipH="1">
            <a:off x="8236410" y="5442025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6192967" y="5973094"/>
            <a:ext cx="5900710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流れによって磁力線が引き伸ばされる</a:t>
            </a: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0"/>
          </p:cNvCxnSpPr>
          <p:nvPr/>
        </p:nvCxnSpPr>
        <p:spPr>
          <a:xfrm flipH="1" flipV="1">
            <a:off x="8669383" y="4815459"/>
            <a:ext cx="473939" cy="11576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902692" y="2499512"/>
            <a:ext cx="6924366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磁力線の輪が縮まり、流れの駆動力になる</a:t>
            </a:r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</p:cNvCxnSpPr>
          <p:nvPr/>
        </p:nvCxnSpPr>
        <p:spPr>
          <a:xfrm>
            <a:off x="5728615" y="3031896"/>
            <a:ext cx="2009963" cy="4277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563066" y="168517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赤道断面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68120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7" y="1003959"/>
            <a:ext cx="8082326" cy="6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7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C62C213-1077-5A44-B88C-664D99FE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30" y="2330905"/>
            <a:ext cx="7669470" cy="44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78" y="959714"/>
            <a:ext cx="8161643" cy="60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3885BA-F8C6-2C46-A520-D329CC61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7" y="2284981"/>
            <a:ext cx="7786370" cy="4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8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626208" y="3264017"/>
            <a:ext cx="313071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882160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35094" y="375576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04666" y="3120319"/>
            <a:ext cx="316209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741470" y="362109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410619" y="37195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08509" y="45372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42945" y="41633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834848" y="38744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9298" y="362640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89560" y="389044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13361" y="397373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623973" y="308946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69843" y="51504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804805" y="25006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160223" y="4018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873294" y="332337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63180" y="407651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85414" y="3843415"/>
            <a:ext cx="3157782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899183" y="3430406"/>
            <a:ext cx="3112520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287768" y="3653662"/>
            <a:ext cx="318162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44207" y="51504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77360" y="243200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5032988" y="3675190"/>
            <a:ext cx="321717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6956507" y="372596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4210802" y="358466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5518261" y="2469711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5792315" y="4873733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-1080000">
            <a:off x="4447263" y="276650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660000">
            <a:off x="6096737" y="266689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4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  <p:sp>
        <p:nvSpPr>
          <p:cNvPr id="7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18721" y="468740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38654" y="319344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771437" y="328301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586141" y="420362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800000">
            <a:off x="7592857" y="4345388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1040000">
            <a:off x="5033947" y="3110236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88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)=(3,2)</a:t>
            </a:r>
            <a:r>
              <a:rPr lang="ja-JP" altLang="en-US" dirty="0"/>
              <a:t>の構造解析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その他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を変えてシミュレーション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⇒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に対応した緩和状態の表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解像度を高める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823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先行研究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J.B.Taylor</a:t>
            </a:r>
            <a:r>
              <a:rPr lang="ja-JP" altLang="en-US"/>
              <a:t>：</a:t>
            </a:r>
            <a:r>
              <a:rPr lang="en-US" altLang="ja-JP" dirty="0"/>
              <a:t>Taylor</a:t>
            </a:r>
            <a:r>
              <a:rPr lang="ja-JP" altLang="en-US"/>
              <a:t>理論を提唱。緩和後は力がどこにもかからない状態（</a:t>
            </a:r>
            <a:r>
              <a:rPr lang="en-US" altLang="ja-JP" dirty="0"/>
              <a:t>force-free</a:t>
            </a:r>
            <a:r>
              <a:rPr lang="ja-JP" altLang="en-US"/>
              <a:t>状態）になる。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緩和状態で流れが</a:t>
            </a:r>
            <a:r>
              <a:rPr lang="ja-JP" altLang="en-US">
                <a:solidFill>
                  <a:srgbClr val="FF0000"/>
                </a:solidFill>
              </a:rPr>
              <a:t>ない</a:t>
            </a:r>
            <a:r>
              <a:rPr lang="ja-JP" altLang="en-US"/>
              <a:t>ものと仮定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一般的に緩和状態で流れは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/>
              <a:t>→ 未完成な</a:t>
            </a:r>
            <a:r>
              <a:rPr lang="en-US" altLang="ja-JP" dirty="0"/>
              <a:t>MHD</a:t>
            </a:r>
            <a:r>
              <a:rPr lang="ja-JP" altLang="en-US"/>
              <a:t>緩和理論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D7F4F23-C4F3-0149-85A3-A57FDCA60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27" y="3395785"/>
            <a:ext cx="2679700" cy="2159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66466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88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31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90385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896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44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  <a:p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90385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r="-100313" b="-5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r="-313" b="-5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00000" r="-100313" b="-4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00000" r="-313" b="-4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97222" r="-100313" b="-3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97222" r="-313" b="-3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01408" r="-100313" b="-2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01408" r="-313" b="-2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401408" r="-100313" b="-1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401408" r="-313" b="-1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7621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82796" r="-10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13" t="-382796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971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緩和磁場</a:t>
            </a:r>
            <a:endParaRPr lang="en-US" altLang="ja-JP" sz="4000" dirty="0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561501" y="360754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300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5339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470649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764323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altLang="ja-JP" dirty="0"/>
              <a:t>XY</a:t>
            </a:r>
            <a:r>
              <a:rPr lang="ja-JP" altLang="en-US"/>
              <a:t>平面　極付近）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36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456681" y="4380807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96876" y="5004501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98853" y="4066745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 rot="21001260">
            <a:off x="5350221" y="2658118"/>
            <a:ext cx="1312793" cy="20080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20532419">
            <a:off x="6485238" y="3304206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7106185">
            <a:off x="5191220" y="3708343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8408756" y="1387087"/>
            <a:ext cx="133637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小さいリング</a:t>
            </a:r>
            <a:endParaRPr kumimoji="1" lang="ja-JP" altLang="en-US"/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2"/>
          </p:cNvCxnSpPr>
          <p:nvPr/>
        </p:nvCxnSpPr>
        <p:spPr>
          <a:xfrm flipH="1">
            <a:off x="6940535" y="1756419"/>
            <a:ext cx="2136410" cy="17839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3479800" y="1593864"/>
            <a:ext cx="132080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大きいリング</a:t>
            </a:r>
            <a:endParaRPr kumimoji="1" lang="ja-JP" altLang="en-US"/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4140200" y="1963196"/>
            <a:ext cx="1803400" cy="5963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円/楕円 41">
            <a:extLst>
              <a:ext uri="{FF2B5EF4-FFF2-40B4-BE49-F238E27FC236}">
                <a16:creationId xmlns:a16="http://schemas.microsoft.com/office/drawing/2014/main" id="{F14C1F0E-7DE6-724B-9199-C9CDD31AB968}"/>
              </a:ext>
            </a:extLst>
          </p:cNvPr>
          <p:cNvSpPr/>
          <p:nvPr/>
        </p:nvSpPr>
        <p:spPr>
          <a:xfrm>
            <a:off x="4707467" y="2209800"/>
            <a:ext cx="2616199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CF610C7-8F5F-D748-A032-313BADF0218B}"/>
              </a:ext>
            </a:extLst>
          </p:cNvPr>
          <p:cNvCxnSpPr>
            <a:cxnSpLocks/>
            <a:stCxn id="42" idx="4"/>
            <a:endCxn id="42" idx="0"/>
          </p:cNvCxnSpPr>
          <p:nvPr/>
        </p:nvCxnSpPr>
        <p:spPr>
          <a:xfrm flipV="1">
            <a:off x="6015567" y="2209800"/>
            <a:ext cx="0" cy="289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3BA7ABD-6AA7-D54E-B024-3A19DF4C7461}"/>
              </a:ext>
            </a:extLst>
          </p:cNvPr>
          <p:cNvCxnSpPr>
            <a:cxnSpLocks/>
            <a:stCxn id="42" idx="5"/>
            <a:endCxn id="42" idx="7"/>
          </p:cNvCxnSpPr>
          <p:nvPr/>
        </p:nvCxnSpPr>
        <p:spPr>
          <a:xfrm flipV="1">
            <a:off x="6940533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8C279F0-264F-E342-8C00-6B15C94B66DC}"/>
              </a:ext>
            </a:extLst>
          </p:cNvPr>
          <p:cNvCxnSpPr>
            <a:cxnSpLocks/>
          </p:cNvCxnSpPr>
          <p:nvPr/>
        </p:nvCxnSpPr>
        <p:spPr>
          <a:xfrm flipV="1">
            <a:off x="5094800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7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円/楕円 53">
            <a:extLst>
              <a:ext uri="{FF2B5EF4-FFF2-40B4-BE49-F238E27FC236}">
                <a16:creationId xmlns:a16="http://schemas.microsoft.com/office/drawing/2014/main" id="{0D9A0B50-1047-814F-9198-BE384D1ED9AE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5AAF19C-53CA-F340-9BB1-377BDFB42A6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E7599FF-D154-5D4B-86CE-204E8F13F10D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AFAEE78-F455-E24D-8460-73EECBC129AA}"/>
              </a:ext>
            </a:extLst>
          </p:cNvPr>
          <p:cNvCxnSpPr>
            <a:cxnSpLocks/>
            <a:stCxn id="29" idx="1"/>
            <a:endCxn id="41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  <a:stCxn id="41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三角形 42">
            <a:extLst>
              <a:ext uri="{FF2B5EF4-FFF2-40B4-BE49-F238E27FC236}">
                <a16:creationId xmlns:a16="http://schemas.microsoft.com/office/drawing/2014/main" id="{9D471ECA-BF7B-DD4C-BDC7-C3443FEA27EB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C695EA90-9431-0C48-BC12-BEC4BAD5B427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DFC02D58-0BE7-CD40-A65E-FA45A16C5642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F9C43846-BCFE-6641-9A14-84D68666B542}"/>
              </a:ext>
            </a:extLst>
          </p:cNvPr>
          <p:cNvSpPr/>
          <p:nvPr/>
        </p:nvSpPr>
        <p:spPr>
          <a:xfrm rot="7191615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三角形 62">
            <a:extLst>
              <a:ext uri="{FF2B5EF4-FFF2-40B4-BE49-F238E27FC236}">
                <a16:creationId xmlns:a16="http://schemas.microsoft.com/office/drawing/2014/main" id="{BB20BAA9-30AA-7F46-920D-C375B9EB2629}"/>
              </a:ext>
            </a:extLst>
          </p:cNvPr>
          <p:cNvSpPr/>
          <p:nvPr/>
        </p:nvSpPr>
        <p:spPr>
          <a:xfrm rot="7678455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3D640126-4161-894B-9A66-58EB0AB22A22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42912A2-88CB-D94D-8EB3-5716E99D7ED8}"/>
              </a:ext>
            </a:extLst>
          </p:cNvPr>
          <p:cNvCxnSpPr>
            <a:cxnSpLocks/>
            <a:endCxn id="41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7E4D1F8-A6AE-7E49-8D33-BF93920D9CB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A47A85FC-4428-F748-B18D-26DCF2BEAFD0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87452C1F-19DD-B245-B2DF-60045EFC35B8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A9DE1C3B-0048-C848-8312-3CDF7929A6BA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9A6F7B4F-AADB-5041-B894-A764B685E192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6A02FFAF-D020-1C4E-925F-3BD5B9CB56AD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87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394450" y="4239104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268091" y="23554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EB05CC26-1C06-5A45-9C33-DD180AE4A881}"/>
              </a:ext>
            </a:extLst>
          </p:cNvPr>
          <p:cNvSpPr/>
          <p:nvPr/>
        </p:nvSpPr>
        <p:spPr>
          <a:xfrm>
            <a:off x="5927461" y="309926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14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220190" y="4156423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142405" y="227971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6F0D4BB6-A979-BF47-9E54-AE2473805BB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09DC89CD-F55D-5743-8EB2-D2E3C5657B87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A24B7C5B-83A5-BB4A-9194-2D4A70E7B155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9819851C-0707-9E49-B2FE-D638A850B2A0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245FDCA-38AD-B147-BB98-68F0F12F0559}"/>
              </a:ext>
            </a:extLst>
          </p:cNvPr>
          <p:cNvSpPr/>
          <p:nvPr/>
        </p:nvSpPr>
        <p:spPr>
          <a:xfrm>
            <a:off x="5922812" y="3092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CF847BC-F1DD-1C4F-95E1-89555206340C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36A86C2-25CF-2F44-8F4B-AC0D1B3DDAE1}"/>
              </a:ext>
            </a:extLst>
          </p:cNvPr>
          <p:cNvCxnSpPr>
            <a:cxnSpLocks/>
            <a:stCxn id="72" idx="1"/>
            <a:endCxn id="43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C7789157-1C7A-C840-A280-B89B4EB6CB13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817B228-3409-ED40-8051-F861354C07C1}"/>
              </a:ext>
            </a:extLst>
          </p:cNvPr>
          <p:cNvCxnSpPr>
            <a:cxnSpLocks/>
            <a:stCxn id="43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三角形 44">
            <a:extLst>
              <a:ext uri="{FF2B5EF4-FFF2-40B4-BE49-F238E27FC236}">
                <a16:creationId xmlns:a16="http://schemas.microsoft.com/office/drawing/2014/main" id="{255BA85E-23D7-E440-9B91-6E7914BF4E4E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43B5EE30-6FFF-2744-8A5E-316F708B0C5F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EA9F2D1F-04C0-6348-94A5-931963563249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41BDF036-18FB-6B49-8856-9E112776FB73}"/>
              </a:ext>
            </a:extLst>
          </p:cNvPr>
          <p:cNvSpPr/>
          <p:nvPr/>
        </p:nvSpPr>
        <p:spPr>
          <a:xfrm rot="7580404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E914A4FC-4881-2246-9FA4-DF7DC364E1C8}"/>
              </a:ext>
            </a:extLst>
          </p:cNvPr>
          <p:cNvSpPr/>
          <p:nvPr/>
        </p:nvSpPr>
        <p:spPr>
          <a:xfrm rot="8290744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1E7B1A3-AE4A-8F4B-9B24-F4E57890E160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155F84A0-232C-A64A-AEB1-8AB39CA5EE63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64B8E6C7-C45E-C845-8F80-892D3319279C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3A0F5FD6-BD1B-B74A-BC9E-6347A5384B79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6DCA973D-6AE3-9440-9389-896FC9AE9BD5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399BC37E-0EBE-E641-8E4F-0455FD014E68}"/>
              </a:ext>
            </a:extLst>
          </p:cNvPr>
          <p:cNvCxnSpPr>
            <a:cxnSpLocks/>
            <a:endCxn id="43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D4F09CB-12D6-6B4E-B1AB-EDD871953CC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C4F6A1D7-4E3D-4A4E-90CF-36847DBCD9DC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395AF3E-99ED-DD4F-9AE6-2A0F06B7EBF2}"/>
              </a:ext>
            </a:extLst>
          </p:cNvPr>
          <p:cNvSpPr/>
          <p:nvPr/>
        </p:nvSpPr>
        <p:spPr>
          <a:xfrm>
            <a:off x="5315080" y="399175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A763E826-1945-6E42-A571-92CFC532A0FC}"/>
              </a:ext>
            </a:extLst>
          </p:cNvPr>
          <p:cNvSpPr/>
          <p:nvPr/>
        </p:nvSpPr>
        <p:spPr>
          <a:xfrm>
            <a:off x="5532995" y="415868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838643-A4BF-0F43-9479-475BEBF383C9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BEF80EF0-E9F6-BF44-811C-03BA919D127C}"/>
              </a:ext>
            </a:extLst>
          </p:cNvPr>
          <p:cNvSpPr/>
          <p:nvPr/>
        </p:nvSpPr>
        <p:spPr>
          <a:xfrm>
            <a:off x="6288480" y="425754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FC9C0984-29B7-2E4B-8D0B-69440876FEDF}"/>
              </a:ext>
            </a:extLst>
          </p:cNvPr>
          <p:cNvSpPr/>
          <p:nvPr/>
        </p:nvSpPr>
        <p:spPr>
          <a:xfrm>
            <a:off x="6215659" y="396982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355AAAFD-1CA9-3544-BF63-59EEA74DE762}"/>
              </a:ext>
            </a:extLst>
          </p:cNvPr>
          <p:cNvSpPr/>
          <p:nvPr/>
        </p:nvSpPr>
        <p:spPr>
          <a:xfrm>
            <a:off x="6015339" y="37447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78EF4227-C606-5B44-A2E4-AB03BD96B2E6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D8A36FBF-6D70-D649-9ED5-EF10C9A87806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25DD135F-DDE3-6243-B1DE-34FB1774B687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297F0DE6-07CE-8C45-8BF5-A24B4F3CD186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DC6C6310-9785-2349-831C-B88A78093F33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30DB1A8B-AE99-884C-87C6-F4BC357D1633}"/>
              </a:ext>
            </a:extLst>
          </p:cNvPr>
          <p:cNvSpPr/>
          <p:nvPr/>
        </p:nvSpPr>
        <p:spPr>
          <a:xfrm>
            <a:off x="4896633" y="498180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746948DD-F7B3-8E40-914D-A8C45F7747FD}"/>
              </a:ext>
            </a:extLst>
          </p:cNvPr>
          <p:cNvSpPr/>
          <p:nvPr/>
        </p:nvSpPr>
        <p:spPr>
          <a:xfrm>
            <a:off x="5558099" y="43546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71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99531" cy="4794983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研究目的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流れが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r>
              <a:rPr lang="ja-JP" altLang="en-US"/>
              <a:t>緩和状態とは何か？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流れなし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</a:t>
            </a:r>
            <a:r>
              <a:rPr lang="en-US" altLang="ja-JP" dirty="0"/>
              <a:t> Taylor</a:t>
            </a:r>
            <a:r>
              <a:rPr lang="ja-JP" altLang="en-US"/>
              <a:t>理論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流れあり、初期磁場の形状：リング状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先行研究（</a:t>
            </a:r>
            <a:r>
              <a:rPr lang="en-US" altLang="ja-JP" dirty="0"/>
              <a:t>Yamamoto</a:t>
            </a:r>
            <a:r>
              <a:rPr lang="ja-JP" altLang="en-US"/>
              <a:t>ら）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流れあり、初期磁場の形状：その他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　→ 本研究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8" name="Picture 1" descr="page7image1772704">
            <a:extLst>
              <a:ext uri="{FF2B5EF4-FFF2-40B4-BE49-F238E27FC236}">
                <a16:creationId xmlns:a16="http://schemas.microsoft.com/office/drawing/2014/main" id="{6BB4A1A3-7D36-D447-BA0B-2721B168B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/>
          <a:stretch/>
        </p:blipFill>
        <p:spPr bwMode="auto">
          <a:xfrm>
            <a:off x="7544345" y="1423805"/>
            <a:ext cx="4450203" cy="23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3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研究手法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球状容器内部に</a:t>
            </a:r>
            <a:r>
              <a:rPr lang="en-US" altLang="ja-JP" dirty="0"/>
              <a:t>MHD</a:t>
            </a:r>
            <a:r>
              <a:rPr lang="ja-JP" altLang="en-US"/>
              <a:t>流体を満たし、初期状態を決める。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時間を進めるとどうなる？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最終的な状態（緩和状態）は？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Yin-Yang-Zhong</a:t>
            </a:r>
            <a:r>
              <a:rPr lang="ja-JP" altLang="en-US"/>
              <a:t>格子を用いた球</a:t>
            </a:r>
            <a:r>
              <a:rPr lang="en-US" altLang="ja-JP" dirty="0"/>
              <a:t>MHD</a:t>
            </a:r>
            <a:r>
              <a:rPr lang="ja-JP" altLang="en-US"/>
              <a:t>シミュレーション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18" name="オブジェクト 17">
            <a:hlinkClick r:id="" action="ppaction://ole?verb=0"/>
            <a:extLst>
              <a:ext uri="{FF2B5EF4-FFF2-40B4-BE49-F238E27FC236}">
                <a16:creationId xmlns:a16="http://schemas.microsoft.com/office/drawing/2014/main" id="{A8D24D1E-73D8-8B49-81EA-3D213FA82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544361"/>
              </p:ext>
            </p:extLst>
          </p:nvPr>
        </p:nvGraphicFramePr>
        <p:xfrm>
          <a:off x="4750568" y="4971803"/>
          <a:ext cx="2450323" cy="183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esentation" r:id="rId4" imgW="6501519" imgH="4875101" progId="PowerPoint.Show.12">
                  <p:embed/>
                </p:oleObj>
              </mc:Choice>
              <mc:Fallback>
                <p:oleObj name="Presentation" r:id="rId4" imgW="6501519" imgH="4875101" progId="PowerPoint.Show.12">
                  <p:embed/>
                  <p:pic>
                    <p:nvPicPr>
                      <p:cNvPr id="4" name="オブジェクト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0568" y="4971803"/>
                        <a:ext cx="2450323" cy="183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8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シミュレーションモデル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MHD</a:t>
            </a:r>
            <a:r>
              <a:rPr lang="ja-JP" altLang="en-US"/>
              <a:t>方程式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3B050D-1285-C34D-9B2B-57793D9D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1" y="3213871"/>
            <a:ext cx="5713422" cy="2006666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FEBAB4-A959-6D4E-B324-0CC9B916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8" y="3604220"/>
            <a:ext cx="3267943" cy="26832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32C7D1-7E74-A24C-A7BA-8AA8E6D8166A}"/>
              </a:ext>
            </a:extLst>
          </p:cNvPr>
          <p:cNvSpPr txBox="1"/>
          <p:nvPr/>
        </p:nvSpPr>
        <p:spPr>
          <a:xfrm>
            <a:off x="7786352" y="3100893"/>
            <a:ext cx="110054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質量密度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E2A4B-6A72-2C40-A44C-1618A2BE8436}"/>
              </a:ext>
            </a:extLst>
          </p:cNvPr>
          <p:cNvSpPr txBox="1"/>
          <p:nvPr/>
        </p:nvSpPr>
        <p:spPr>
          <a:xfrm>
            <a:off x="9006642" y="3118311"/>
            <a:ext cx="905691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速度場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F9A7F4-17E0-F249-84D0-6E6A59181888}"/>
              </a:ext>
            </a:extLst>
          </p:cNvPr>
          <p:cNvSpPr txBox="1"/>
          <p:nvPr/>
        </p:nvSpPr>
        <p:spPr>
          <a:xfrm>
            <a:off x="6436528" y="3753230"/>
            <a:ext cx="120178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定積比熱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0801B2-579E-274B-9B4B-C9A1F76BFD21}"/>
              </a:ext>
            </a:extLst>
          </p:cNvPr>
          <p:cNvSpPr txBox="1"/>
          <p:nvPr/>
        </p:nvSpPr>
        <p:spPr>
          <a:xfrm>
            <a:off x="10606558" y="4057512"/>
            <a:ext cx="648792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磁場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7EFA6D-FF46-7847-BD4D-0225F2DD76DB}"/>
              </a:ext>
            </a:extLst>
          </p:cNvPr>
          <p:cNvSpPr txBox="1"/>
          <p:nvPr/>
        </p:nvSpPr>
        <p:spPr>
          <a:xfrm>
            <a:off x="6742160" y="5769914"/>
            <a:ext cx="1109256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粘性係数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2BBCB5-8BFA-3F4F-8403-118E4603F640}"/>
              </a:ext>
            </a:extLst>
          </p:cNvPr>
          <p:cNvSpPr txBox="1"/>
          <p:nvPr/>
        </p:nvSpPr>
        <p:spPr>
          <a:xfrm>
            <a:off x="10071806" y="3118311"/>
            <a:ext cx="89807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比熱比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0F6BC-5C0D-EA48-A622-667E624E7AE0}"/>
              </a:ext>
            </a:extLst>
          </p:cNvPr>
          <p:cNvSpPr txBox="1"/>
          <p:nvPr/>
        </p:nvSpPr>
        <p:spPr>
          <a:xfrm>
            <a:off x="11300532" y="3371451"/>
            <a:ext cx="71355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温度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20EEC2-E69B-E54B-84C5-85CF0808CC24}"/>
              </a:ext>
            </a:extLst>
          </p:cNvPr>
          <p:cNvSpPr txBox="1"/>
          <p:nvPr/>
        </p:nvSpPr>
        <p:spPr>
          <a:xfrm>
            <a:off x="6303639" y="5053860"/>
            <a:ext cx="2069452" cy="307777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dirty="0"/>
              <a:t>磁場のベクトルポテンシャル</a:t>
            </a:r>
            <a:endParaRPr kumimoji="1" lang="ja-JP" altLang="en-US" sz="1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63E6AA-6897-4642-85F4-49D6DC481D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386558" y="3487643"/>
            <a:ext cx="72930" cy="17752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4D4AF1-A4E5-4244-B261-DDD916321C4A}"/>
              </a:ext>
            </a:extLst>
          </p:cNvPr>
          <p:cNvCxnSpPr>
            <a:cxnSpLocks/>
          </p:cNvCxnSpPr>
          <p:nvPr/>
        </p:nvCxnSpPr>
        <p:spPr>
          <a:xfrm>
            <a:off x="8373091" y="3489344"/>
            <a:ext cx="826234" cy="2514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EF57821-0E5C-7C49-8986-F912993C20EE}"/>
              </a:ext>
            </a:extLst>
          </p:cNvPr>
          <p:cNvCxnSpPr>
            <a:cxnSpLocks/>
          </p:cNvCxnSpPr>
          <p:nvPr/>
        </p:nvCxnSpPr>
        <p:spPr>
          <a:xfrm>
            <a:off x="7638311" y="3957280"/>
            <a:ext cx="1476124" cy="11167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69D673-4B09-0A4C-AEB5-1E19121EDDB9}"/>
              </a:ext>
            </a:extLst>
          </p:cNvPr>
          <p:cNvCxnSpPr>
            <a:cxnSpLocks/>
          </p:cNvCxnSpPr>
          <p:nvPr/>
        </p:nvCxnSpPr>
        <p:spPr>
          <a:xfrm flipH="1">
            <a:off x="9646721" y="3487643"/>
            <a:ext cx="916032" cy="5117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407F353-77B2-084D-8D7C-4D3D2ECF300D}"/>
              </a:ext>
            </a:extLst>
          </p:cNvPr>
          <p:cNvCxnSpPr>
            <a:cxnSpLocks/>
          </p:cNvCxnSpPr>
          <p:nvPr/>
        </p:nvCxnSpPr>
        <p:spPr>
          <a:xfrm flipH="1">
            <a:off x="10300958" y="3557533"/>
            <a:ext cx="999573" cy="4034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B5A0FB-4496-C143-A5F6-C0AB595D7728}"/>
              </a:ext>
            </a:extLst>
          </p:cNvPr>
          <p:cNvCxnSpPr>
            <a:cxnSpLocks/>
          </p:cNvCxnSpPr>
          <p:nvPr/>
        </p:nvCxnSpPr>
        <p:spPr>
          <a:xfrm flipH="1">
            <a:off x="9743609" y="4209779"/>
            <a:ext cx="860225" cy="12634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A02E363-8220-AF42-BF5E-27EEDA328EF1}"/>
              </a:ext>
            </a:extLst>
          </p:cNvPr>
          <p:cNvCxnSpPr>
            <a:cxnSpLocks/>
          </p:cNvCxnSpPr>
          <p:nvPr/>
        </p:nvCxnSpPr>
        <p:spPr>
          <a:xfrm flipH="1">
            <a:off x="8368329" y="4916745"/>
            <a:ext cx="1278392" cy="137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09BB8B1-F8A1-ED4A-8238-F7EE0C916DA9}"/>
              </a:ext>
            </a:extLst>
          </p:cNvPr>
          <p:cNvCxnSpPr>
            <a:cxnSpLocks/>
          </p:cNvCxnSpPr>
          <p:nvPr/>
        </p:nvCxnSpPr>
        <p:spPr>
          <a:xfrm flipH="1">
            <a:off x="7851416" y="5432139"/>
            <a:ext cx="1491162" cy="3377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6125711-F577-4E44-A15E-EFD11060B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55" y="5283408"/>
            <a:ext cx="2215150" cy="41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0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研究手法とモデル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初期状態（</a:t>
            </a:r>
            <a:r>
              <a:rPr lang="en-US" altLang="ja-JP" dirty="0"/>
              <a:t>t=0</a:t>
            </a:r>
            <a:r>
              <a:rPr lang="ja-JP" altLang="en-US"/>
              <a:t>のとき）</a:t>
            </a:r>
            <a:endParaRPr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8ADED2C-6E27-784F-8B64-30B4283A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8"/>
          <a:stretch/>
        </p:blipFill>
        <p:spPr>
          <a:xfrm>
            <a:off x="1467337" y="3839700"/>
            <a:ext cx="6790526" cy="138091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827EF1-A70F-1B4C-84CF-94B3F471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561186"/>
            <a:ext cx="2344362" cy="144010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EDA6B67-E53E-0547-81C6-71E346B4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4" t="66749" r="40049"/>
          <a:stretch/>
        </p:blipFill>
        <p:spPr>
          <a:xfrm>
            <a:off x="1283677" y="5232739"/>
            <a:ext cx="1424354" cy="785446"/>
          </a:xfrm>
          <a:prstGeom prst="rect">
            <a:avLst/>
          </a:prstGeom>
        </p:spPr>
      </p:pic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DF67F8D-3B45-CD41-842D-FC1A3E5A5BEF}"/>
              </a:ext>
            </a:extLst>
          </p:cNvPr>
          <p:cNvSpPr/>
          <p:nvPr/>
        </p:nvSpPr>
        <p:spPr>
          <a:xfrm>
            <a:off x="3628039" y="2681654"/>
            <a:ext cx="390046" cy="1158046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5A72E3-60FD-3049-9FF6-58F9F295FEC1}"/>
              </a:ext>
            </a:extLst>
          </p:cNvPr>
          <p:cNvSpPr txBox="1"/>
          <p:nvPr/>
        </p:nvSpPr>
        <p:spPr>
          <a:xfrm>
            <a:off x="4073516" y="30965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球内部一様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8B56BFE-53B4-8C46-90D6-03B31179ED75}"/>
              </a:ext>
            </a:extLst>
          </p:cNvPr>
          <p:cNvCxnSpPr/>
          <p:nvPr/>
        </p:nvCxnSpPr>
        <p:spPr>
          <a:xfrm>
            <a:off x="4545624" y="4378568"/>
            <a:ext cx="32091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56BDEF-6760-7548-91C2-63B62FF86D31}"/>
              </a:ext>
            </a:extLst>
          </p:cNvPr>
          <p:cNvSpPr txBox="1"/>
          <p:nvPr/>
        </p:nvSpPr>
        <p:spPr>
          <a:xfrm>
            <a:off x="6969986" y="3200934"/>
            <a:ext cx="156966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/>
              <a:t>球面調和関数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09A583D-07A5-B34A-9F80-18158FC25502}"/>
              </a:ext>
            </a:extLst>
          </p:cNvPr>
          <p:cNvCxnSpPr/>
          <p:nvPr/>
        </p:nvCxnSpPr>
        <p:spPr>
          <a:xfrm flipV="1">
            <a:off x="6646985" y="3570266"/>
            <a:ext cx="323001" cy="431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20C4454-58CB-3E46-9617-F857981B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05" y="3096574"/>
            <a:ext cx="2734655" cy="26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シミュレーション結果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689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8" name="右矢印 27"/>
          <p:cNvSpPr/>
          <p:nvPr/>
        </p:nvSpPr>
        <p:spPr>
          <a:xfrm>
            <a:off x="5645161" y="3232509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10325</TotalTime>
  <Words>2819</Words>
  <Application>Microsoft Macintosh PowerPoint</Application>
  <PresentationFormat>ワイド画面</PresentationFormat>
  <Paragraphs>388</Paragraphs>
  <Slides>39</Slides>
  <Notes>37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Cambria Math</vt:lpstr>
      <vt:lpstr>Office テーマ</vt:lpstr>
      <vt:lpstr>Presentation</vt:lpstr>
      <vt:lpstr>Fortran プリプロセッサの開発と 球MHDシミュレーション</vt:lpstr>
      <vt:lpstr>研究背景と目的</vt:lpstr>
      <vt:lpstr>研究背景と目的</vt:lpstr>
      <vt:lpstr>研究背景と目的</vt:lpstr>
      <vt:lpstr>研究手法とモデル</vt:lpstr>
      <vt:lpstr>研究手法とモデル</vt:lpstr>
      <vt:lpstr>研究手法とモデル</vt:lpstr>
      <vt:lpstr>シミュレーション結果</vt:lpstr>
      <vt:lpstr>境界条件の変更</vt:lpstr>
      <vt:lpstr>境界条件の変更</vt:lpstr>
      <vt:lpstr>境界条件の変更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構造の発見（l=3,m=1）</vt:lpstr>
      <vt:lpstr>構造の発見（l=3,m=1）</vt:lpstr>
      <vt:lpstr>構造の発見（l=3,m=1）</vt:lpstr>
      <vt:lpstr>構造の発見（l=3,m=1）</vt:lpstr>
      <vt:lpstr>構造の発見（l=3,m=1）</vt:lpstr>
      <vt:lpstr>構造の発見（l=3,m=2）</vt:lpstr>
      <vt:lpstr>構造の発見（l=3,m=2）</vt:lpstr>
      <vt:lpstr>構造の発見（l=3,m=3）</vt:lpstr>
      <vt:lpstr>構造の発見（l=3,m=3）</vt:lpstr>
      <vt:lpstr>構造の発見（l=3,m=3）</vt:lpstr>
      <vt:lpstr>構造の発見（l=3,m=3）</vt:lpstr>
      <vt:lpstr>今後の課題</vt:lpstr>
      <vt:lpstr>PowerPoint プレゼンテーション</vt:lpstr>
      <vt:lpstr>ルジャンドル陪関数と球面調和関数</vt:lpstr>
      <vt:lpstr>構造の発見（l=3,m=3）</vt:lpstr>
      <vt:lpstr>構造の発見（l=3,m=1）</vt:lpstr>
      <vt:lpstr>構造の発見（l=3,m=1）</vt:lpstr>
      <vt:lpstr>構造の発見（l=3,m=1）</vt:lpstr>
      <vt:lpstr>L=3,M=1 流れ場と磁場の重ね合わせ （XY平面　極付近）</vt:lpstr>
      <vt:lpstr>L=3,M=1 磁場</vt:lpstr>
      <vt:lpstr>L=3,M=1 流れ場</vt:lpstr>
      <vt:lpstr>L=3,M=1 流れ場と磁場の重ね合わせ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細山田 真也</cp:lastModifiedBy>
  <cp:revision>412</cp:revision>
  <dcterms:created xsi:type="dcterms:W3CDTF">2018-08-24T04:20:34Z</dcterms:created>
  <dcterms:modified xsi:type="dcterms:W3CDTF">2020-02-05T06:19:03Z</dcterms:modified>
</cp:coreProperties>
</file>